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84" r:id="rId4"/>
    <p:sldMasterId id="2147483690" r:id="rId5"/>
  </p:sldMasterIdLst>
  <p:notesMasterIdLst>
    <p:notesMasterId r:id="rId20"/>
  </p:notesMasterIdLst>
  <p:handoutMasterIdLst>
    <p:handoutMasterId r:id="rId21"/>
  </p:handoutMasterIdLst>
  <p:sldIdLst>
    <p:sldId id="410" r:id="rId6"/>
    <p:sldId id="415" r:id="rId7"/>
    <p:sldId id="416" r:id="rId8"/>
    <p:sldId id="412" r:id="rId9"/>
    <p:sldId id="399" r:id="rId10"/>
    <p:sldId id="392" r:id="rId11"/>
    <p:sldId id="413" r:id="rId12"/>
    <p:sldId id="414" r:id="rId13"/>
    <p:sldId id="407" r:id="rId14"/>
    <p:sldId id="398" r:id="rId15"/>
    <p:sldId id="400" r:id="rId16"/>
    <p:sldId id="401" r:id="rId17"/>
    <p:sldId id="394" r:id="rId18"/>
    <p:sldId id="40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, Jessica" initials="CJ" lastIdx="2" clrIdx="0">
    <p:extLst>
      <p:ext uri="{19B8F6BF-5375-455C-9EA6-DF929625EA0E}">
        <p15:presenceInfo xmlns:p15="http://schemas.microsoft.com/office/powerpoint/2012/main" userId="S-1-5-21-1715567821-152049171-1801674531-71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168"/>
    <a:srgbClr val="8A8E99"/>
    <a:srgbClr val="558F9D"/>
    <a:srgbClr val="548D9C"/>
    <a:srgbClr val="6CA642"/>
    <a:srgbClr val="343741"/>
    <a:srgbClr val="CB9A34"/>
    <a:srgbClr val="EB87A1"/>
    <a:srgbClr val="B62E42"/>
    <a:srgbClr val="F26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733" autoAdjust="0"/>
  </p:normalViewPr>
  <p:slideViewPr>
    <p:cSldViewPr snapToGrid="0">
      <p:cViewPr varScale="1">
        <p:scale>
          <a:sx n="93" d="100"/>
          <a:sy n="93" d="100"/>
        </p:scale>
        <p:origin x="212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mley-horn.com\SE_AMT2\AMT_TPTO\019085001_NorthFultonCTP\500_FinalRecommendations\Report\_Graphics\Ch5_PriorityProjectsforNF\ProjectTypeCosts_20171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mley-horn.com\SE_AMT2\AMT_TPTO\019085001_NorthFultonCTP\500_FinalRecommendations\Report\_Graphics\Ch5_PriorityProjectsforNF\ProjectTypeCostsandSummary_201712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8158046459231"/>
          <c:y val="0.10877189977292449"/>
          <c:w val="0.88055485402775724"/>
          <c:h val="0.72193515072934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Total Funding'!$A$48</c:f>
              <c:strCache>
                <c:ptCount val="1"/>
                <c:pt idx="0">
                  <c:v>Alpharetta</c:v>
                </c:pt>
              </c:strCache>
            </c:strRef>
          </c:tx>
          <c:spPr>
            <a:solidFill>
              <a:srgbClr val="548D9C"/>
            </a:solidFill>
            <a:ln>
              <a:noFill/>
            </a:ln>
            <a:effectLst/>
          </c:spPr>
          <c:invertIfNegative val="0"/>
          <c:cat>
            <c:multiLvlStrRef>
              <c:f>'City Total Funding'!$B$47:$M$47</c:f>
            </c:multiLvlStrRef>
          </c:cat>
          <c:val>
            <c:numRef>
              <c:f>'City Total Funding'!$B$48:$M$48</c:f>
            </c:numRef>
          </c:val>
          <c:extLst>
            <c:ext xmlns:c16="http://schemas.microsoft.com/office/drawing/2014/chart" uri="{C3380CC4-5D6E-409C-BE32-E72D297353CC}">
              <c16:uniqueId val="{00000000-4E85-497C-AC93-4C94924CD2CD}"/>
            </c:ext>
          </c:extLst>
        </c:ser>
        <c:ser>
          <c:idx val="1"/>
          <c:order val="1"/>
          <c:tx>
            <c:strRef>
              <c:f>'City Total Funding'!$A$49</c:f>
              <c:strCache>
                <c:ptCount val="1"/>
                <c:pt idx="0">
                  <c:v>Johns Creek </c:v>
                </c:pt>
              </c:strCache>
            </c:strRef>
          </c:tx>
          <c:spPr>
            <a:solidFill>
              <a:srgbClr val="B3BCC7"/>
            </a:solidFill>
            <a:ln>
              <a:noFill/>
            </a:ln>
            <a:effectLst/>
          </c:spPr>
          <c:invertIfNegative val="0"/>
          <c:cat>
            <c:multiLvlStrRef>
              <c:f>'City Total Funding'!$B$47:$M$47</c:f>
            </c:multiLvlStrRef>
          </c:cat>
          <c:val>
            <c:numRef>
              <c:f>'City Total Funding'!$B$49:$M$49</c:f>
            </c:numRef>
          </c:val>
          <c:extLst>
            <c:ext xmlns:c16="http://schemas.microsoft.com/office/drawing/2014/chart" uri="{C3380CC4-5D6E-409C-BE32-E72D297353CC}">
              <c16:uniqueId val="{00000001-4E85-497C-AC93-4C94924CD2CD}"/>
            </c:ext>
          </c:extLst>
        </c:ser>
        <c:ser>
          <c:idx val="2"/>
          <c:order val="2"/>
          <c:tx>
            <c:strRef>
              <c:f>'City Total Funding'!$A$50</c:f>
              <c:strCache>
                <c:ptCount val="1"/>
                <c:pt idx="0">
                  <c:v>Milton</c:v>
                </c:pt>
              </c:strCache>
            </c:strRef>
          </c:tx>
          <c:spPr>
            <a:solidFill>
              <a:srgbClr val="863267"/>
            </a:solidFill>
            <a:ln>
              <a:noFill/>
            </a:ln>
            <a:effectLst/>
          </c:spPr>
          <c:invertIfNegative val="0"/>
          <c:cat>
            <c:multiLvlStrRef>
              <c:f>'City Total Funding'!$B$47:$M$47</c:f>
            </c:multiLvlStrRef>
          </c:cat>
          <c:val>
            <c:numRef>
              <c:f>'City Total Funding'!$B$50:$M$50</c:f>
            </c:numRef>
          </c:val>
          <c:extLst>
            <c:ext xmlns:c16="http://schemas.microsoft.com/office/drawing/2014/chart" uri="{C3380CC4-5D6E-409C-BE32-E72D297353CC}">
              <c16:uniqueId val="{00000002-4E85-497C-AC93-4C94924CD2CD}"/>
            </c:ext>
          </c:extLst>
        </c:ser>
        <c:ser>
          <c:idx val="3"/>
          <c:order val="3"/>
          <c:tx>
            <c:strRef>
              <c:f>'City Total Funding'!$A$51</c:f>
              <c:strCache>
                <c:ptCount val="1"/>
                <c:pt idx="0">
                  <c:v>Roswell</c:v>
                </c:pt>
              </c:strCache>
            </c:strRef>
          </c:tx>
          <c:spPr>
            <a:solidFill>
              <a:srgbClr val="C0DEE0"/>
            </a:solidFill>
            <a:ln>
              <a:noFill/>
            </a:ln>
            <a:effectLst/>
          </c:spPr>
          <c:invertIfNegative val="0"/>
          <c:cat>
            <c:multiLvlStrRef>
              <c:f>'City Total Funding'!$B$47:$M$47</c:f>
            </c:multiLvlStrRef>
          </c:cat>
          <c:val>
            <c:numRef>
              <c:f>'City Total Funding'!$B$51:$M$51</c:f>
            </c:numRef>
          </c:val>
          <c:extLst>
            <c:ext xmlns:c16="http://schemas.microsoft.com/office/drawing/2014/chart" uri="{C3380CC4-5D6E-409C-BE32-E72D297353CC}">
              <c16:uniqueId val="{00000003-4E85-497C-AC93-4C94924CD2CD}"/>
            </c:ext>
          </c:extLst>
        </c:ser>
        <c:ser>
          <c:idx val="4"/>
          <c:order val="4"/>
          <c:tx>
            <c:strRef>
              <c:f>'City Total Funding'!$A$52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rgbClr val="898D98"/>
            </a:solidFill>
            <a:ln>
              <a:noFill/>
            </a:ln>
            <a:effectLst/>
          </c:spPr>
          <c:invertIfNegative val="0"/>
          <c:cat>
            <c:multiLvlStrRef>
              <c:f>'City Total Funding'!$B$47:$M$47</c:f>
            </c:multiLvlStrRef>
          </c:cat>
          <c:val>
            <c:numRef>
              <c:f>'City Total Funding'!$B$52:$M$52</c:f>
            </c:numRef>
          </c:val>
          <c:extLst>
            <c:ext xmlns:c16="http://schemas.microsoft.com/office/drawing/2014/chart" uri="{C3380CC4-5D6E-409C-BE32-E72D297353CC}">
              <c16:uniqueId val="{00000004-4E85-497C-AC93-4C94924CD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630136"/>
        <c:axId val="648630464"/>
      </c:barChart>
      <c:catAx>
        <c:axId val="6486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Projects and Programs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630464"/>
        <c:crosses val="autoZero"/>
        <c:auto val="1"/>
        <c:lblAlgn val="ctr"/>
        <c:lblOffset val="100"/>
        <c:noMultiLvlLbl val="0"/>
      </c:catAx>
      <c:valAx>
        <c:axId val="648630464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City Project</a:t>
                </a:r>
                <a:r>
                  <a:rPr lang="en-US" baseline="0"/>
                  <a:t> Cost (in milions)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630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82973643416004"/>
          <c:y val="3.2017396873215399E-2"/>
          <c:w val="0.3753487100842221"/>
          <c:h val="5.921092437880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8158046459231"/>
          <c:y val="0.10877189977292449"/>
          <c:w val="0.88055485402775724"/>
          <c:h val="0.72193515072934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Total Funding'!$A$48</c:f>
              <c:strCache>
                <c:ptCount val="1"/>
                <c:pt idx="0">
                  <c:v>Alpharetta</c:v>
                </c:pt>
              </c:strCache>
            </c:strRef>
          </c:tx>
          <c:spPr>
            <a:solidFill>
              <a:srgbClr val="548D9C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Funding'!$B$48:$L$48</c:f>
              <c:numCache>
                <c:formatCode>_("$"* #,##0_);_("$"* \(#,##0\);_("$"* "-"??_);_(@_)</c:formatCode>
                <c:ptCount val="10"/>
                <c:pt idx="0">
                  <c:v>58579768</c:v>
                </c:pt>
                <c:pt idx="1">
                  <c:v>11657240</c:v>
                </c:pt>
                <c:pt idx="2">
                  <c:v>9486500</c:v>
                </c:pt>
                <c:pt idx="3">
                  <c:v>67582202</c:v>
                </c:pt>
                <c:pt idx="4">
                  <c:v>2560000</c:v>
                </c:pt>
                <c:pt idx="5">
                  <c:v>1621000</c:v>
                </c:pt>
                <c:pt idx="6">
                  <c:v>22460000</c:v>
                </c:pt>
                <c:pt idx="7">
                  <c:v>2055000</c:v>
                </c:pt>
                <c:pt idx="8">
                  <c:v>38812231.979999997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1-489B-9386-84CE4FB19423}"/>
            </c:ext>
          </c:extLst>
        </c:ser>
        <c:ser>
          <c:idx val="1"/>
          <c:order val="1"/>
          <c:tx>
            <c:strRef>
              <c:f>'City Total Funding'!$A$49</c:f>
              <c:strCache>
                <c:ptCount val="1"/>
                <c:pt idx="0">
                  <c:v>Johns Creek </c:v>
                </c:pt>
              </c:strCache>
            </c:strRef>
          </c:tx>
          <c:spPr>
            <a:solidFill>
              <a:srgbClr val="B3BCC7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Funding'!$B$49:$L$49</c:f>
              <c:numCache>
                <c:formatCode>_("$"* #,##0_);_("$"* \(#,##0\);_("$"* "-"??_);_(@_)</c:formatCode>
                <c:ptCount val="10"/>
                <c:pt idx="0">
                  <c:v>60790539.527966857</c:v>
                </c:pt>
                <c:pt idx="1">
                  <c:v>3000000</c:v>
                </c:pt>
                <c:pt idx="2">
                  <c:v>0</c:v>
                </c:pt>
                <c:pt idx="3">
                  <c:v>27442336</c:v>
                </c:pt>
                <c:pt idx="4">
                  <c:v>8000000</c:v>
                </c:pt>
                <c:pt idx="5">
                  <c:v>0</c:v>
                </c:pt>
                <c:pt idx="6">
                  <c:v>1000000</c:v>
                </c:pt>
                <c:pt idx="7">
                  <c:v>5000000</c:v>
                </c:pt>
                <c:pt idx="8">
                  <c:v>52757260</c:v>
                </c:pt>
                <c:pt idx="9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1-489B-9386-84CE4FB19423}"/>
            </c:ext>
          </c:extLst>
        </c:ser>
        <c:ser>
          <c:idx val="2"/>
          <c:order val="2"/>
          <c:tx>
            <c:strRef>
              <c:f>'City Total Funding'!$A$50</c:f>
              <c:strCache>
                <c:ptCount val="1"/>
                <c:pt idx="0">
                  <c:v>Milton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Funding'!$B$50:$L$50</c:f>
              <c:numCache>
                <c:formatCode>_("$"* #,##0_);_("$"* \(#,##0\);_("$"* "-"??_);_(@_)</c:formatCode>
                <c:ptCount val="10"/>
                <c:pt idx="0">
                  <c:v>5940000</c:v>
                </c:pt>
                <c:pt idx="1">
                  <c:v>9676900</c:v>
                </c:pt>
                <c:pt idx="2">
                  <c:v>0</c:v>
                </c:pt>
                <c:pt idx="3">
                  <c:v>25229856.199999999</c:v>
                </c:pt>
                <c:pt idx="4">
                  <c:v>23379141</c:v>
                </c:pt>
                <c:pt idx="5">
                  <c:v>1438000</c:v>
                </c:pt>
                <c:pt idx="6">
                  <c:v>0</c:v>
                </c:pt>
                <c:pt idx="7">
                  <c:v>7472490</c:v>
                </c:pt>
                <c:pt idx="8">
                  <c:v>11666720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1-489B-9386-84CE4FB19423}"/>
            </c:ext>
          </c:extLst>
        </c:ser>
        <c:ser>
          <c:idx val="3"/>
          <c:order val="3"/>
          <c:tx>
            <c:strRef>
              <c:f>'City Total Funding'!$A$51</c:f>
              <c:strCache>
                <c:ptCount val="1"/>
                <c:pt idx="0">
                  <c:v>Roswell</c:v>
                </c:pt>
              </c:strCache>
            </c:strRef>
          </c:tx>
          <c:spPr>
            <a:solidFill>
              <a:srgbClr val="873168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Funding'!$B$51:$L$51</c:f>
              <c:numCache>
                <c:formatCode>_("$"* #,##0_);_("$"* \(#,##0\);_("$"* "-"??_);_(@_)</c:formatCode>
                <c:ptCount val="10"/>
                <c:pt idx="0">
                  <c:v>0</c:v>
                </c:pt>
                <c:pt idx="1">
                  <c:v>105775266.15000001</c:v>
                </c:pt>
                <c:pt idx="2">
                  <c:v>6000000</c:v>
                </c:pt>
                <c:pt idx="3">
                  <c:v>18235608.807999998</c:v>
                </c:pt>
                <c:pt idx="4">
                  <c:v>33683390.862000003</c:v>
                </c:pt>
                <c:pt idx="5">
                  <c:v>6805753.0180000002</c:v>
                </c:pt>
                <c:pt idx="6">
                  <c:v>10080105.030000001</c:v>
                </c:pt>
                <c:pt idx="7">
                  <c:v>12367329.279999999</c:v>
                </c:pt>
                <c:pt idx="8">
                  <c:v>24873885.836000003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1-489B-9386-84CE4FB19423}"/>
            </c:ext>
          </c:extLst>
        </c:ser>
        <c:ser>
          <c:idx val="4"/>
          <c:order val="4"/>
          <c:tx>
            <c:strRef>
              <c:f>'City Total Funding'!$A$52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rgbClr val="898D98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Funding'!$B$52:$L$52</c:f>
              <c:numCache>
                <c:formatCode>_("$"* #,##0_);_("$"* \(#,##0\);_("$"* "-"??_);_(@_)</c:formatCode>
                <c:ptCount val="10"/>
                <c:pt idx="0">
                  <c:v>60000000</c:v>
                </c:pt>
                <c:pt idx="1">
                  <c:v>5100000</c:v>
                </c:pt>
                <c:pt idx="2">
                  <c:v>0</c:v>
                </c:pt>
                <c:pt idx="3">
                  <c:v>52965425</c:v>
                </c:pt>
                <c:pt idx="4">
                  <c:v>17745000</c:v>
                </c:pt>
                <c:pt idx="5">
                  <c:v>0</c:v>
                </c:pt>
                <c:pt idx="6">
                  <c:v>0</c:v>
                </c:pt>
                <c:pt idx="7">
                  <c:v>93026245.700000003</c:v>
                </c:pt>
                <c:pt idx="8">
                  <c:v>21162408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1-489B-9386-84CE4FB19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630136"/>
        <c:axId val="648630464"/>
      </c:barChart>
      <c:catAx>
        <c:axId val="6486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</a:t>
                </a:r>
                <a:r>
                  <a:rPr lang="en-US" baseline="0"/>
                  <a:t> Types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630464"/>
        <c:crosses val="autoZero"/>
        <c:auto val="1"/>
        <c:lblAlgn val="ctr"/>
        <c:lblOffset val="100"/>
        <c:noMultiLvlLbl val="0"/>
      </c:catAx>
      <c:valAx>
        <c:axId val="648630464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City Project</a:t>
                </a:r>
                <a:r>
                  <a:rPr lang="en-US" baseline="0"/>
                  <a:t> Cost (in milions)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630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166931270898558"/>
          <c:y val="1.12022706524643E-2"/>
          <c:w val="0.40350907341215286"/>
          <c:h val="8.0025994332383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8F364-D2FE-4168-820D-74F6ABA1CAE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EA69F-877C-4B4D-A912-B7A7E69A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60933-4E2B-49AF-831E-5605C488DF8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1F65EB-C8C2-4472-B10E-8E4AC85E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(RTP), 2010 NFCTP, Roswell Transportation Master Plan (2014), other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(RTP), 2010 NFCTP, Roswell Transportation Master Plan (2014), other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A33361-622E-4369-B12A-D4845A130394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89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83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29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33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3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87" y="113017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487" y="360985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90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7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375" y="1825625"/>
            <a:ext cx="37992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73" y="1825625"/>
            <a:ext cx="37670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4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1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E19D20-BEA1-4FD3-8645-10C1F8F958B3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3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0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69" y="1382232"/>
            <a:ext cx="3157870" cy="532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696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7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33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5291"/>
            <a:ext cx="7886700" cy="3910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6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861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24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1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6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8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7978" y="1318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87978" y="2532185"/>
            <a:ext cx="7886700" cy="38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655C-F449-4AAF-9FF9-9A6E621FC679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7C6B-93DD-4525-B4E6-5437B145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2" r:id="rId4"/>
    <p:sldLayoutId id="214748368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958" y="365125"/>
            <a:ext cx="761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958" y="1825625"/>
            <a:ext cx="7616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76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Roswell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December 11, 2017</a:t>
            </a:r>
          </a:p>
        </p:txBody>
      </p:sp>
    </p:spTree>
    <p:extLst>
      <p:ext uri="{BB962C8B-B14F-4D97-AF65-F5344CB8AC3E}">
        <p14:creationId xmlns:p14="http://schemas.microsoft.com/office/powerpoint/2010/main" val="29298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Roswell – Level 1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1773"/>
            <a:ext cx="5066895" cy="5066895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1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Roswell – Level 2 Key Projects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9268"/>
            <a:ext cx="5059400" cy="5059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32" y="2928135"/>
            <a:ext cx="3651268" cy="450128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Projects: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Mansell Extension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Commerce Pkwy Extension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Sun Valley Drive - Phases 2 &amp; 3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Big Creek Pkwy – Phase 3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 Additions include: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Old Alabama Road at Old Alabama Road Connector Intersection Improvements 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0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Roswell – Level 3 Projects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18635"/>
            <a:ext cx="5059400" cy="5059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51306" y="3379929"/>
            <a:ext cx="3778859" cy="347807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Projects: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Trails on HBR East Side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Hardscrabble Trail Extension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Cox Rd @ King Rd Intersection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Additions include: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Big Creek Trail Phase 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23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90" y="1544556"/>
            <a:ext cx="7886700" cy="463812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by North Fulton Cities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Fulton County Transit Study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needed, Revisit NFCTP in early 2018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6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Roswell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December 11, 2017</a:t>
            </a:r>
          </a:p>
        </p:txBody>
      </p:sp>
    </p:spTree>
    <p:extLst>
      <p:ext uri="{BB962C8B-B14F-4D97-AF65-F5344CB8AC3E}">
        <p14:creationId xmlns:p14="http://schemas.microsoft.com/office/powerpoint/2010/main" val="14441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NFCTP Update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8" y="953816"/>
            <a:ext cx="7131493" cy="5510699"/>
          </a:xfrm>
          <a:prstGeom prst="rect">
            <a:avLst/>
          </a:prstGeom>
        </p:spPr>
      </p:pic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to initial 2010 Plan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 of 6 North Fulton Cities and the Atlanta Regional Commission (ARC)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a vision for transportation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local and regional projects, transportation policies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3" y="4593857"/>
            <a:ext cx="1892350" cy="16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Planning Process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8" y="1443478"/>
            <a:ext cx="6884904" cy="5015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254" y="6211669"/>
            <a:ext cx="653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Roswell public meetings were held on September 27, 2016 and August 22, 2017. </a:t>
            </a:r>
          </a:p>
        </p:txBody>
      </p:sp>
    </p:spTree>
    <p:extLst>
      <p:ext uri="{BB962C8B-B14F-4D97-AF65-F5344CB8AC3E}">
        <p14:creationId xmlns:p14="http://schemas.microsoft.com/office/powerpoint/2010/main" val="9002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CTP Program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is informed primarily by CTPs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ARC provides financial assistance to counties (80:20 split)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CTPs help the region to fill federally required plan elements indicated in Code of Federal Regulations*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not required but is an accepted practice across metro Atlanta (18 CTPs currently inform the RTP)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1" y="1047964"/>
            <a:ext cx="3939521" cy="524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89" y="58496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*(CFR; Title 23 CFR 450.306; CFR 450.322)</a:t>
            </a:r>
          </a:p>
        </p:txBody>
      </p:sp>
    </p:spTree>
    <p:extLst>
      <p:ext uri="{BB962C8B-B14F-4D97-AF65-F5344CB8AC3E}">
        <p14:creationId xmlns:p14="http://schemas.microsoft.com/office/powerpoint/2010/main" val="35572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89" y="537064"/>
            <a:ext cx="840838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Leveraging the CTP for additional funding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44556"/>
            <a:ext cx="8227633" cy="49441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federal funding programs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Infrastructure For Rebuilding America </a:t>
            </a:r>
            <a:r>
              <a:rPr lang="en-US" sz="2000" dirty="0"/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INFRA) grants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Lands Access Program (FLAP) grants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state funding programs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Georgia Transportation Infrastructure Bank (GTIB) grants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ARC calls for projects (regional)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LCI implementation, CMAQ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TIP funding categories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Private/Quasi-private partnerships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Improvement District funds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Private institution/organization collaboration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6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Universe for Roswell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99168"/>
            <a:ext cx="8009715" cy="45036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considered came from a variety of sources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NFCTP 2017 assesses the project universe and vets the need for projects identified in previous efforts and searches for projects to “get in the queue”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recommendations list includes: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260 new NFCTP 2017 projects considered, 34 included in Roswell’s recommended list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feasibility and public appetite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consolidation (e.g., consolidate bicycle/pedestrian recommendation with roadway improvement)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389" y="537064"/>
            <a:ext cx="8741819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 Projects – Active Transportation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0" y="1421774"/>
            <a:ext cx="4759952" cy="4759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140" y="1421774"/>
            <a:ext cx="37434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400 at Holcomb Bridge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Holcomb Bridge Road at Barnwell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Marietta Highway at South Atlanta Street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Atlanta Street at Park Square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Street at Woodstock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Street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Minhinette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Crabapple Road at East Crossville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Crabapple Road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Hembree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Big Creek Greenway Trailhead at Trail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Foe Killer Creek Trailhead at Trail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Hardscrabble Road at Woodstock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Road at Old Mountain Park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Mansell Road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Sidepaths</a:t>
            </a:r>
            <a:endParaRPr lang="en-US" sz="1400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Dogwood Road Complete Streets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Etris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Road/Crabapple Road Multi-use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Alabama Connector Multi-use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Riverside Drive Multi-use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Creek Trail Phase 4</a:t>
            </a:r>
          </a:p>
        </p:txBody>
      </p:sp>
    </p:spTree>
    <p:extLst>
      <p:ext uri="{BB962C8B-B14F-4D97-AF65-F5344CB8AC3E}">
        <p14:creationId xmlns:p14="http://schemas.microsoft.com/office/powerpoint/2010/main" val="264621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 Projects – Roadway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0" y="1593378"/>
            <a:ext cx="4759952" cy="4759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140" y="1593378"/>
            <a:ext cx="37434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Alabama Road at Old Alabama Road Connector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Holcomb Bridge Road at Riverwood 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Etris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at Cox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Rucker Road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Houze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Crabapple Road at Rucker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Etris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at Crabapple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Jones Road at Bowen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Hardscrabble Road at Crabapple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Hardscrabble Road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Etris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Crabapple Road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Houze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Roundabout at Cox Road and King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Holcomb Bridge Road New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Holcomb Bridge Road at Eves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Crabapple Road at </a:t>
            </a:r>
            <a:r>
              <a:rPr lang="en-US" sz="1400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Houze</a:t>
            </a: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Holcomb Bridge Road at Scott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 Street at Thomas Street Realignment</a:t>
            </a:r>
          </a:p>
        </p:txBody>
      </p:sp>
    </p:spTree>
    <p:extLst>
      <p:ext uri="{BB962C8B-B14F-4D97-AF65-F5344CB8AC3E}">
        <p14:creationId xmlns:p14="http://schemas.microsoft.com/office/powerpoint/2010/main" val="13130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4E0BD6-E8F5-44C1-BDD1-C066E1DC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86172"/>
              </p:ext>
            </p:extLst>
          </p:nvPr>
        </p:nvGraphicFramePr>
        <p:xfrm>
          <a:off x="0" y="1318437"/>
          <a:ext cx="8931349" cy="552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Fulton – project types by City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182" y="6257835"/>
            <a:ext cx="225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*MMIP Projects = $16.5 Billion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4E0BD6-E8F5-44C1-BDD1-C066E1DC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908840"/>
              </p:ext>
            </p:extLst>
          </p:nvPr>
        </p:nvGraphicFramePr>
        <p:xfrm>
          <a:off x="0" y="1463021"/>
          <a:ext cx="9019760" cy="488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54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613</Words>
  <Application>Microsoft Office PowerPoint</Application>
  <PresentationFormat>On-screen Show (4:3)</PresentationFormat>
  <Paragraphs>118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NFCTP Update</vt:lpstr>
      <vt:lpstr>Planning Process</vt:lpstr>
      <vt:lpstr>The CTP Program</vt:lpstr>
      <vt:lpstr>Leveraging the CTP for additional funding</vt:lpstr>
      <vt:lpstr>Project Universe for Roswell </vt:lpstr>
      <vt:lpstr>New Projects – Active Transportation</vt:lpstr>
      <vt:lpstr>New Projects – Roadway</vt:lpstr>
      <vt:lpstr>North Fulton – project types by City</vt:lpstr>
      <vt:lpstr>Roswell – Level 1</vt:lpstr>
      <vt:lpstr>Roswell – Level 2 Key Projects</vt:lpstr>
      <vt:lpstr>Roswell – Level 3 Projects</vt:lpstr>
      <vt:lpstr>Next Steps</vt:lpstr>
      <vt:lpstr>PowerPoint Presentation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Julie</dc:creator>
  <cp:lastModifiedBy>Choi, Jessica</cp:lastModifiedBy>
  <cp:revision>474</cp:revision>
  <cp:lastPrinted>2016-09-15T12:01:43Z</cp:lastPrinted>
  <dcterms:created xsi:type="dcterms:W3CDTF">2016-08-03T17:08:31Z</dcterms:created>
  <dcterms:modified xsi:type="dcterms:W3CDTF">2017-12-11T20:55:41Z</dcterms:modified>
</cp:coreProperties>
</file>