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84" r:id="rId4"/>
    <p:sldMasterId id="2147483690" r:id="rId5"/>
  </p:sldMasterIdLst>
  <p:notesMasterIdLst>
    <p:notesMasterId r:id="rId18"/>
  </p:notesMasterIdLst>
  <p:handoutMasterIdLst>
    <p:handoutMasterId r:id="rId19"/>
  </p:handoutMasterIdLst>
  <p:sldIdLst>
    <p:sldId id="410" r:id="rId6"/>
    <p:sldId id="415" r:id="rId7"/>
    <p:sldId id="412" r:id="rId8"/>
    <p:sldId id="399" r:id="rId9"/>
    <p:sldId id="421" r:id="rId10"/>
    <p:sldId id="392" r:id="rId11"/>
    <p:sldId id="423" r:id="rId12"/>
    <p:sldId id="420" r:id="rId13"/>
    <p:sldId id="418" r:id="rId14"/>
    <p:sldId id="419" r:id="rId15"/>
    <p:sldId id="394" r:id="rId16"/>
    <p:sldId id="40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, Jessica" initials="CJ" lastIdx="2" clrIdx="0">
    <p:extLst>
      <p:ext uri="{19B8F6BF-5375-455C-9EA6-DF929625EA0E}">
        <p15:presenceInfo xmlns:p15="http://schemas.microsoft.com/office/powerpoint/2012/main" userId="S-1-5-21-1715567821-152049171-1801674531-71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168"/>
    <a:srgbClr val="8A8E99"/>
    <a:srgbClr val="558F9D"/>
    <a:srgbClr val="548D9C"/>
    <a:srgbClr val="6CA642"/>
    <a:srgbClr val="343741"/>
    <a:srgbClr val="CB9A34"/>
    <a:srgbClr val="EB87A1"/>
    <a:srgbClr val="B62E42"/>
    <a:srgbClr val="F26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1733" autoAdjust="0"/>
  </p:normalViewPr>
  <p:slideViewPr>
    <p:cSldViewPr snapToGrid="0">
      <p:cViewPr varScale="1">
        <p:scale>
          <a:sx n="90" d="100"/>
          <a:sy n="90" d="100"/>
        </p:scale>
        <p:origin x="14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mley-horn.com\SE_AMT2\AMT_TPTO\019085001_NorthFultonCTP\500_FinalRecommendations\Report\_Graphics\Ch5_PriorityProjectsforNF\ProjectTypeCostsandSummary_20171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8158046459231"/>
          <c:y val="0.10877189977292449"/>
          <c:w val="0.88055485402775724"/>
          <c:h val="0.72193515072934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Total Funding'!$A$48</c:f>
              <c:strCache>
                <c:ptCount val="1"/>
                <c:pt idx="0">
                  <c:v>Alpharetta</c:v>
                </c:pt>
              </c:strCache>
            </c:strRef>
          </c:tx>
          <c:spPr>
            <a:solidFill>
              <a:srgbClr val="548D9C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Funding'!$B$48:$L$48</c:f>
              <c:numCache>
                <c:formatCode>_("$"* #,##0_);_("$"* \(#,##0\);_("$"* "-"??_);_(@_)</c:formatCode>
                <c:ptCount val="10"/>
                <c:pt idx="0">
                  <c:v>58579768</c:v>
                </c:pt>
                <c:pt idx="1">
                  <c:v>11657240</c:v>
                </c:pt>
                <c:pt idx="2">
                  <c:v>9486500</c:v>
                </c:pt>
                <c:pt idx="3">
                  <c:v>67582202</c:v>
                </c:pt>
                <c:pt idx="4">
                  <c:v>2560000</c:v>
                </c:pt>
                <c:pt idx="5">
                  <c:v>1621000</c:v>
                </c:pt>
                <c:pt idx="6">
                  <c:v>22460000</c:v>
                </c:pt>
                <c:pt idx="7">
                  <c:v>2055000</c:v>
                </c:pt>
                <c:pt idx="8">
                  <c:v>38812231.979999997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2-4AB4-A9FE-B7D5BB4E073B}"/>
            </c:ext>
          </c:extLst>
        </c:ser>
        <c:ser>
          <c:idx val="1"/>
          <c:order val="1"/>
          <c:tx>
            <c:strRef>
              <c:f>'City Total Funding'!$A$49</c:f>
              <c:strCache>
                <c:ptCount val="1"/>
                <c:pt idx="0">
                  <c:v>Johns Creek </c:v>
                </c:pt>
              </c:strCache>
            </c:strRef>
          </c:tx>
          <c:spPr>
            <a:solidFill>
              <a:srgbClr val="B3BCC7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Funding'!$B$49:$L$49</c:f>
              <c:numCache>
                <c:formatCode>_("$"* #,##0_);_("$"* \(#,##0\);_("$"* "-"??_);_(@_)</c:formatCode>
                <c:ptCount val="10"/>
                <c:pt idx="0">
                  <c:v>60790539.527966857</c:v>
                </c:pt>
                <c:pt idx="1">
                  <c:v>3000000</c:v>
                </c:pt>
                <c:pt idx="2">
                  <c:v>0</c:v>
                </c:pt>
                <c:pt idx="3">
                  <c:v>17442336</c:v>
                </c:pt>
                <c:pt idx="4">
                  <c:v>18000000</c:v>
                </c:pt>
                <c:pt idx="5">
                  <c:v>0</c:v>
                </c:pt>
                <c:pt idx="6">
                  <c:v>1000000</c:v>
                </c:pt>
                <c:pt idx="7">
                  <c:v>5000000</c:v>
                </c:pt>
                <c:pt idx="8">
                  <c:v>52757260</c:v>
                </c:pt>
                <c:pt idx="9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2-4AB4-A9FE-B7D5BB4E073B}"/>
            </c:ext>
          </c:extLst>
        </c:ser>
        <c:ser>
          <c:idx val="2"/>
          <c:order val="2"/>
          <c:tx>
            <c:strRef>
              <c:f>'City Total Funding'!$A$50</c:f>
              <c:strCache>
                <c:ptCount val="1"/>
                <c:pt idx="0">
                  <c:v>Milton</c:v>
                </c:pt>
              </c:strCache>
            </c:strRef>
          </c:tx>
          <c:spPr>
            <a:solidFill>
              <a:srgbClr val="873168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Funding'!$B$50:$L$50</c:f>
              <c:numCache>
                <c:formatCode>_("$"* #,##0_);_("$"* \(#,##0\);_("$"* "-"??_);_(@_)</c:formatCode>
                <c:ptCount val="10"/>
                <c:pt idx="0">
                  <c:v>5940000</c:v>
                </c:pt>
                <c:pt idx="1">
                  <c:v>9676900</c:v>
                </c:pt>
                <c:pt idx="2">
                  <c:v>0</c:v>
                </c:pt>
                <c:pt idx="3">
                  <c:v>25229856.199999999</c:v>
                </c:pt>
                <c:pt idx="4">
                  <c:v>23379141</c:v>
                </c:pt>
                <c:pt idx="5">
                  <c:v>1438000</c:v>
                </c:pt>
                <c:pt idx="6">
                  <c:v>0</c:v>
                </c:pt>
                <c:pt idx="7">
                  <c:v>7472490</c:v>
                </c:pt>
                <c:pt idx="8">
                  <c:v>11666720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2-4AB4-A9FE-B7D5BB4E073B}"/>
            </c:ext>
          </c:extLst>
        </c:ser>
        <c:ser>
          <c:idx val="3"/>
          <c:order val="3"/>
          <c:tx>
            <c:strRef>
              <c:f>'City Total Funding'!$A$51</c:f>
              <c:strCache>
                <c:ptCount val="1"/>
                <c:pt idx="0">
                  <c:v>Roswell</c:v>
                </c:pt>
              </c:strCache>
            </c:strRef>
          </c:tx>
          <c:spPr>
            <a:solidFill>
              <a:srgbClr val="C0DEE0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Funding'!$B$51:$L$51</c:f>
              <c:numCache>
                <c:formatCode>_("$"* #,##0_);_("$"* \(#,##0\);_("$"* "-"??_);_(@_)</c:formatCode>
                <c:ptCount val="10"/>
                <c:pt idx="0">
                  <c:v>0</c:v>
                </c:pt>
                <c:pt idx="1">
                  <c:v>105775266.15000001</c:v>
                </c:pt>
                <c:pt idx="2">
                  <c:v>6000000</c:v>
                </c:pt>
                <c:pt idx="3">
                  <c:v>18235608.807999998</c:v>
                </c:pt>
                <c:pt idx="4">
                  <c:v>33683390.862000003</c:v>
                </c:pt>
                <c:pt idx="5">
                  <c:v>6805753.0180000002</c:v>
                </c:pt>
                <c:pt idx="6">
                  <c:v>10080105.030000001</c:v>
                </c:pt>
                <c:pt idx="7">
                  <c:v>12367329.279999999</c:v>
                </c:pt>
                <c:pt idx="8">
                  <c:v>24873885.836000003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2-4AB4-A9FE-B7D5BB4E073B}"/>
            </c:ext>
          </c:extLst>
        </c:ser>
        <c:ser>
          <c:idx val="4"/>
          <c:order val="4"/>
          <c:tx>
            <c:strRef>
              <c:f>'City Total Funding'!$A$52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rgbClr val="8A8E99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Funding'!$B$52:$L$52</c:f>
              <c:numCache>
                <c:formatCode>_("$"* #,##0_);_("$"* \(#,##0\);_("$"* "-"??_);_(@_)</c:formatCode>
                <c:ptCount val="10"/>
                <c:pt idx="0">
                  <c:v>60000000</c:v>
                </c:pt>
                <c:pt idx="1">
                  <c:v>5100000</c:v>
                </c:pt>
                <c:pt idx="2">
                  <c:v>0</c:v>
                </c:pt>
                <c:pt idx="3">
                  <c:v>52965425</c:v>
                </c:pt>
                <c:pt idx="4">
                  <c:v>17745000</c:v>
                </c:pt>
                <c:pt idx="5">
                  <c:v>0</c:v>
                </c:pt>
                <c:pt idx="6">
                  <c:v>0</c:v>
                </c:pt>
                <c:pt idx="7">
                  <c:v>93026245.700000003</c:v>
                </c:pt>
                <c:pt idx="8">
                  <c:v>21162408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2-4AB4-A9FE-B7D5BB4E0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630136"/>
        <c:axId val="648630464"/>
      </c:barChart>
      <c:catAx>
        <c:axId val="6486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Types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9602980139656588"/>
              <c:y val="0.9110050902650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464"/>
        <c:crosses val="autoZero"/>
        <c:auto val="1"/>
        <c:lblAlgn val="ctr"/>
        <c:lblOffset val="100"/>
        <c:noMultiLvlLbl val="0"/>
      </c:catAx>
      <c:valAx>
        <c:axId val="648630464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City 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Cost (in milions)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82973643416004"/>
          <c:y val="3.2017396873215399E-2"/>
          <c:w val="0.3753487100842221"/>
          <c:h val="5.921092437880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8F364-D2FE-4168-820D-74F6ABA1CAE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EA69F-877C-4B4D-A912-B7A7E69A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60933-4E2B-49AF-831E-5605C488DF81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1F65EB-C8C2-4472-B10E-8E4AC85E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Rail extensions considered – GA 400, I-285, South Fulton Parkway,</a:t>
            </a:r>
            <a:r>
              <a:rPr lang="en-US" baseline="0" dirty="0"/>
              <a:t> I-20 West, South line to Clayton County (through Hapeville)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Milton CTP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1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A33361-622E-4369-B12A-D4845A130394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1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7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89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83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29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33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3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87" y="113017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487" y="360985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90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7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375" y="1825625"/>
            <a:ext cx="37992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73" y="1825625"/>
            <a:ext cx="37670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4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04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18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E19D20-BEA1-4FD3-8645-10C1F8F958B3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3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0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69" y="1382232"/>
            <a:ext cx="3157870" cy="532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696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7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69" y="1382232"/>
            <a:ext cx="3157870" cy="532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032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0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33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5291"/>
            <a:ext cx="7886700" cy="3910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6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861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2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8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9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7978" y="1318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87978" y="2532185"/>
            <a:ext cx="7886700" cy="38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655C-F449-4AAF-9FF9-9A6E621FC679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7C6B-93DD-4525-B4E6-5437B145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2" r:id="rId4"/>
    <p:sldLayoutId id="214748368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958" y="365125"/>
            <a:ext cx="761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958" y="1825625"/>
            <a:ext cx="7616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76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MILTON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February 21, 2018</a:t>
            </a:r>
          </a:p>
        </p:txBody>
      </p:sp>
    </p:spTree>
    <p:extLst>
      <p:ext uri="{BB962C8B-B14F-4D97-AF65-F5344CB8AC3E}">
        <p14:creationId xmlns:p14="http://schemas.microsoft.com/office/powerpoint/2010/main" val="29298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Milton – Level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18635"/>
            <a:ext cx="5059400" cy="5059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80595"/>
              </p:ext>
            </p:extLst>
          </p:nvPr>
        </p:nvGraphicFramePr>
        <p:xfrm>
          <a:off x="5843751" y="1429268"/>
          <a:ext cx="2932387" cy="3406552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2013709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18678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$13.2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50973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$1.5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23344795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$7.7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$23.8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149105">
                <a:tc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94413"/>
                  </a:ext>
                </a:extLst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36810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Sidewalks</a:t>
                      </a:r>
                    </a:p>
                  </a:txBody>
                  <a:tcPr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$5.0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035737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Landscaping, Lighting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$2.0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70531955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Calming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$0.5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09168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Programmed Funding Total</a:t>
                      </a:r>
                    </a:p>
                  </a:txBody>
                  <a:tcPr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$7.5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7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90" y="1544556"/>
            <a:ext cx="7886700" cy="463812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by North Fulton Cities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Milton – February 21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Mountain Park – February 26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Alpharetta – March 5 (Work Session), Council Meeting March/early April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 Creek – February 26 (Work Session), Council Meeting March TBD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Roswell – adopted in 2017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Sandy Springs – adopted on February 20, 2018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6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MILTON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February 21, 2018</a:t>
            </a:r>
          </a:p>
        </p:txBody>
      </p:sp>
    </p:spTree>
    <p:extLst>
      <p:ext uri="{BB962C8B-B14F-4D97-AF65-F5344CB8AC3E}">
        <p14:creationId xmlns:p14="http://schemas.microsoft.com/office/powerpoint/2010/main" val="14441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NFCTP Update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8" y="953816"/>
            <a:ext cx="7131493" cy="5510699"/>
          </a:xfrm>
          <a:prstGeom prst="rect">
            <a:avLst/>
          </a:prstGeom>
        </p:spPr>
      </p:pic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to initial 2010 Plan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 of 6 North Fulton Cities and the Atlanta Regional Commission (ARC)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a vision for transportation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local and regional projects, transportation policies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3" y="4593857"/>
            <a:ext cx="1892350" cy="16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CTP Program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is informed primarily by CTPs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ARC provides financial assistance to counties (80:20 split)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CTPs help the region to fill federally required plan elements indicated in Code of Federal Regulations*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not required but is an accepted practice across metro Atlanta (18 CTPs currently inform the RTP)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1" y="1047964"/>
            <a:ext cx="3939521" cy="524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89" y="58496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*(CFR; Title 23 CFR 450.306; CFR 450.322)</a:t>
            </a:r>
          </a:p>
        </p:txBody>
      </p:sp>
    </p:spTree>
    <p:extLst>
      <p:ext uri="{BB962C8B-B14F-4D97-AF65-F5344CB8AC3E}">
        <p14:creationId xmlns:p14="http://schemas.microsoft.com/office/powerpoint/2010/main" val="35572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89" y="537064"/>
            <a:ext cx="840838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Leveraging the CTP for additional funding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44556"/>
            <a:ext cx="8227633" cy="49441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federal funding programs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Infrastructure For Rebuilding America </a:t>
            </a:r>
            <a:r>
              <a:rPr lang="en-US" sz="2000" dirty="0"/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INFRA) grants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Lands Access Program (FLAP) grants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state funding programs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Georgia Transportation Infrastructure Bank (GTIB) grants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ARC calls for projects (regional)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LCI implementation, CMAQ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TIP funding categories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Private/Quasi-private partnerships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Improvement District funds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Private institution/organization collaboration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6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Fulton County Transit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0" y="1719470"/>
            <a:ext cx="8289756" cy="46294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resulted in a market-based vision and four scenarios based on various funding levels for high-capacity transit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January 29, 2018, Fulton County Commission and Mayors reached general consensus on: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BRT/ART scenario is an actionable starting point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Leave open the potential for future rail extensions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transit scenarios depend on changes in transit governance and funding at a state and local level</a:t>
            </a:r>
          </a:p>
        </p:txBody>
      </p:sp>
    </p:spTree>
    <p:extLst>
      <p:ext uri="{BB962C8B-B14F-4D97-AF65-F5344CB8AC3E}">
        <p14:creationId xmlns:p14="http://schemas.microsoft.com/office/powerpoint/2010/main" val="166277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Universe for Milton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99168"/>
            <a:ext cx="8009715" cy="45036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considered came from a variety of sources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feasibility and public appetite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consolidation (e.g., consolidate bicycle/pedestrian recommendation with roadway improvement)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NFCTP 2018 assesses the project universe and vets the need for projects identified in previous efforts and searches for projects to “get in the queue”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260 new NFCTP 2018 projects considered, 21 included in Milton’s recommended list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4E0BD6-E8F5-44C1-BDD1-C066E1DC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405951"/>
              </p:ext>
            </p:extLst>
          </p:nvPr>
        </p:nvGraphicFramePr>
        <p:xfrm>
          <a:off x="-1" y="1234882"/>
          <a:ext cx="9144001" cy="511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Fulton – project types by City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8226" y="6142671"/>
            <a:ext cx="21488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*Does not include Major Mobility Investment Program (MMIP) Projects = $16.5 Billion</a:t>
            </a:r>
          </a:p>
        </p:txBody>
      </p:sp>
    </p:spTree>
    <p:extLst>
      <p:ext uri="{BB962C8B-B14F-4D97-AF65-F5344CB8AC3E}">
        <p14:creationId xmlns:p14="http://schemas.microsoft.com/office/powerpoint/2010/main" val="363764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Milton – Level 1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1773"/>
            <a:ext cx="5066895" cy="5066895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8974" y="5945347"/>
            <a:ext cx="4784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*Projects that are sponsored by regional and/or statewide agencies are not shown on this map because City is not a direct sponsor.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198"/>
              </p:ext>
            </p:extLst>
          </p:nvPr>
        </p:nvGraphicFramePr>
        <p:xfrm>
          <a:off x="5841300" y="1421773"/>
          <a:ext cx="2932387" cy="2088392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959023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73364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Cost*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$6.0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52395030"/>
                  </a:ext>
                </a:extLst>
              </a:tr>
              <a:tr h="273805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$5.6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7980410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$18.4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69499904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$42.5 </a:t>
                      </a:r>
                    </a:p>
                  </a:txBody>
                  <a:tcPr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1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Milton – Level 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9268"/>
            <a:ext cx="5059400" cy="5059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90788"/>
              </p:ext>
            </p:extLst>
          </p:nvPr>
        </p:nvGraphicFramePr>
        <p:xfrm>
          <a:off x="5843751" y="1429268"/>
          <a:ext cx="2932387" cy="3915290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2013709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18678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$2.7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50973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$6.4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$3.5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18217764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$18.6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149105">
                <a:tc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94413"/>
                  </a:ext>
                </a:extLst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36810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Sidewalks</a:t>
                      </a:r>
                    </a:p>
                  </a:txBody>
                  <a:tcPr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$5.0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035737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Landscaping, Lighting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$2.0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70531955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Calming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$0.5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09168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 Plan Implementation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55517569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Programmed Funding Total</a:t>
                      </a:r>
                    </a:p>
                  </a:txBody>
                  <a:tcPr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$13.5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7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0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611</Words>
  <Application>Microsoft Office PowerPoint</Application>
  <PresentationFormat>On-screen Show (4:3)</PresentationFormat>
  <Paragraphs>142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NFCTP Update</vt:lpstr>
      <vt:lpstr>The CTP Program</vt:lpstr>
      <vt:lpstr>Leveraging the CTP for additional funding</vt:lpstr>
      <vt:lpstr>Fulton County Transit Master Plan</vt:lpstr>
      <vt:lpstr>Project Universe for Milton</vt:lpstr>
      <vt:lpstr>North Fulton – project types by City</vt:lpstr>
      <vt:lpstr>Milton – Level 1</vt:lpstr>
      <vt:lpstr>Milton – Level 2</vt:lpstr>
      <vt:lpstr>Milton – Level 3</vt:lpstr>
      <vt:lpstr>Next Steps</vt:lpstr>
      <vt:lpstr>PowerPoint Presentation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Julie</dc:creator>
  <cp:lastModifiedBy>Pastore, Cristina</cp:lastModifiedBy>
  <cp:revision>500</cp:revision>
  <cp:lastPrinted>2016-09-15T12:01:43Z</cp:lastPrinted>
  <dcterms:created xsi:type="dcterms:W3CDTF">2016-08-03T17:08:31Z</dcterms:created>
  <dcterms:modified xsi:type="dcterms:W3CDTF">2018-02-21T17:12:27Z</dcterms:modified>
</cp:coreProperties>
</file>